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4" d="100"/>
          <a:sy n="84" d="100"/>
        </p:scale>
        <p:origin x="-324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AE355-E7CA-4FD0-9578-2DDC3AAD437B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97FCB-DB50-463C-879E-D3312310D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046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5/13/2016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5/13/2016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oz.com/learn/local/citations-by-city" TargetMode="External"/><Relationship Id="rId7" Type="http://schemas.openxmlformats.org/officeDocument/2006/relationships/hyperlink" Target="https://www.yext.com/pl/powerlistings/populate" TargetMode="External"/><Relationship Id="rId2" Type="http://schemas.openxmlformats.org/officeDocument/2006/relationships/hyperlink" Target="http://www.hoursinfo.com/business-submi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ellowpages.com.au/pages/help/advertisers" TargetMode="External"/><Relationship Id="rId5" Type="http://schemas.openxmlformats.org/officeDocument/2006/relationships/hyperlink" Target="http://www.verticalmeasures.com/local/10-good-local-citations-you-can-get-right-now/" TargetMode="External"/><Relationship Id="rId4" Type="http://schemas.openxmlformats.org/officeDocument/2006/relationships/hyperlink" Target="http://www.tatteredcover.com/detailed-history-tattered-cov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Local Listing Campaign: </a:t>
            </a:r>
            <a:r>
              <a:rPr lang="en-US" sz="7200" dirty="0">
                <a:solidFill>
                  <a:srgbClr val="7030A0"/>
                </a:solidFill>
              </a:rPr>
              <a:t>Tattered Cover Book Store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/>
              <a:t>Prepared by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Adam </a:t>
            </a:r>
            <a:r>
              <a:rPr lang="en-US" dirty="0" err="1"/>
              <a:t>Mohrbacher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SEM Marketing</a:t>
            </a:r>
          </a:p>
        </p:txBody>
      </p:sp>
    </p:spTree>
    <p:extLst>
      <p:ext uri="{BB962C8B-B14F-4D97-AF65-F5344CB8AC3E}">
        <p14:creationId xmlns:p14="http://schemas.microsoft.com/office/powerpoint/2010/main" val="3778122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2053"/>
            <a:ext cx="10058400" cy="1609344"/>
          </a:xfrm>
        </p:spPr>
        <p:txBody>
          <a:bodyPr/>
          <a:lstStyle/>
          <a:p>
            <a:r>
              <a:rPr lang="en-US" dirty="0"/>
              <a:t>KEYWORD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359069"/>
            <a:ext cx="10058400" cy="4050792"/>
          </a:xfrm>
        </p:spPr>
        <p:txBody>
          <a:bodyPr/>
          <a:lstStyle/>
          <a:p>
            <a:r>
              <a:rPr lang="en-US" dirty="0"/>
              <a:t>Books</a:t>
            </a:r>
          </a:p>
          <a:p>
            <a:r>
              <a:rPr lang="en-US" dirty="0"/>
              <a:t>Bookstore</a:t>
            </a:r>
          </a:p>
          <a:p>
            <a:r>
              <a:rPr lang="en-US" dirty="0"/>
              <a:t>Cafe</a:t>
            </a:r>
          </a:p>
          <a:p>
            <a:r>
              <a:rPr lang="en-US" dirty="0"/>
              <a:t>Used book stores</a:t>
            </a:r>
          </a:p>
          <a:p>
            <a:r>
              <a:rPr lang="en-US" dirty="0"/>
              <a:t>Used books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64" y="3642950"/>
            <a:ext cx="4636090" cy="26884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601" y="1334570"/>
            <a:ext cx="7313442" cy="952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167" y="2536430"/>
            <a:ext cx="6178941" cy="814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676" y="3619978"/>
            <a:ext cx="5742256" cy="10262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5676" y="4956957"/>
            <a:ext cx="5780935" cy="391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5732585" y="5547946"/>
            <a:ext cx="539566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</a:t>
            </a:r>
            <a:r>
              <a:rPr lang="en-US" sz="1400" dirty="0"/>
              <a:t>Conducted local searches for keywords. Chose keywords based on the business focuses of Tattered Cover, average searches, competition and cost. Also, I utilized Google Trends.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52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7446"/>
            <a:ext cx="10058400" cy="1609344"/>
          </a:xfrm>
        </p:spPr>
        <p:txBody>
          <a:bodyPr/>
          <a:lstStyle/>
          <a:p>
            <a:r>
              <a:rPr lang="en-US" dirty="0"/>
              <a:t>Baseline Accuracy Report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3350" y="2137373"/>
            <a:ext cx="5627668" cy="29445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143000" y="1644162"/>
            <a:ext cx="9645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Tattered Cover’s  Address for Colfax Location: </a:t>
            </a:r>
            <a:r>
              <a:rPr lang="en-US" b="1" dirty="0">
                <a:solidFill>
                  <a:srgbClr val="7030A0"/>
                </a:solidFill>
              </a:rPr>
              <a:t>2526 E. Colfax Ave. Denver, CO 80246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93" y="2137370"/>
            <a:ext cx="5218830" cy="29445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204546" y="5583115"/>
            <a:ext cx="8889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7030A0"/>
                </a:solidFill>
              </a:rPr>
              <a:t>I conducted branded searches for each of my keywords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7030A0"/>
                </a:solidFill>
              </a:rPr>
              <a:t>Each search produced accurate results, listing Tattered Cover’s Colfax location information.</a:t>
            </a:r>
          </a:p>
        </p:txBody>
      </p:sp>
    </p:spTree>
    <p:extLst>
      <p:ext uri="{BB962C8B-B14F-4D97-AF65-F5344CB8AC3E}">
        <p14:creationId xmlns:p14="http://schemas.microsoft.com/office/powerpoint/2010/main" val="2501221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80187"/>
            <a:ext cx="10058400" cy="1609344"/>
          </a:xfrm>
        </p:spPr>
        <p:txBody>
          <a:bodyPr/>
          <a:lstStyle/>
          <a:p>
            <a:r>
              <a:rPr lang="en-US" dirty="0"/>
              <a:t>Baseline Accuracy Report (Continued)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385" y="1372730"/>
            <a:ext cx="5158268" cy="28529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161" y="1284805"/>
            <a:ext cx="5665177" cy="29408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900" y="3880690"/>
            <a:ext cx="5054521" cy="2776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2654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49576"/>
          </a:xfrm>
        </p:spPr>
        <p:txBody>
          <a:bodyPr>
            <a:normAutofit/>
          </a:bodyPr>
          <a:lstStyle/>
          <a:p>
            <a:r>
              <a:rPr lang="en-US" sz="4000" dirty="0"/>
              <a:t>Baseline Accuracy Report (Continued – Part II)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913" y="1134208"/>
            <a:ext cx="6659179" cy="352883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2110" y="1497814"/>
            <a:ext cx="4342833" cy="31652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>
            <a:off x="483577" y="4941275"/>
            <a:ext cx="102342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Moz</a:t>
            </a:r>
            <a:r>
              <a:rPr lang="en-US" dirty="0"/>
              <a:t> and </a:t>
            </a:r>
            <a:r>
              <a:rPr lang="en-US" dirty="0" err="1"/>
              <a:t>Yext</a:t>
            </a:r>
            <a:r>
              <a:rPr lang="en-US" dirty="0"/>
              <a:t>: </a:t>
            </a:r>
            <a:r>
              <a:rPr lang="en-US" b="1" dirty="0">
                <a:solidFill>
                  <a:srgbClr val="7030A0"/>
                </a:solidFill>
              </a:rPr>
              <a:t>Conducting an accuracy audit provided me with several insights on how consistently Tattered Cover’s Colfax location is listed accurately on the Internet. </a:t>
            </a:r>
          </a:p>
          <a:p>
            <a:endParaRPr lang="en-US" b="1" dirty="0">
              <a:solidFill>
                <a:srgbClr val="7030A0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	- While in many case Tattered Cover is listed correctly and completely, there are other locations on the web where the store has incomplete information. </a:t>
            </a:r>
          </a:p>
        </p:txBody>
      </p:sp>
    </p:spTree>
    <p:extLst>
      <p:ext uri="{BB962C8B-B14F-4D97-AF65-F5344CB8AC3E}">
        <p14:creationId xmlns:p14="http://schemas.microsoft.com/office/powerpoint/2010/main" val="303311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0889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Baseline Ranking Report – Google – part I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40" y="1081454"/>
            <a:ext cx="6022730" cy="3608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688" y="1890345"/>
            <a:ext cx="5672481" cy="30532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Arrow Connector 11"/>
          <p:cNvCxnSpPr/>
          <p:nvPr/>
        </p:nvCxnSpPr>
        <p:spPr>
          <a:xfrm flipH="1">
            <a:off x="9872319" y="737590"/>
            <a:ext cx="492369" cy="14086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706707" y="369749"/>
            <a:ext cx="213653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Fifth one ranked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6476262" y="1265893"/>
            <a:ext cx="1013927" cy="17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416312" y="1081227"/>
            <a:ext cx="203981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First one ranked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856" y="3178036"/>
            <a:ext cx="5387775" cy="3277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8880227" y="5585848"/>
            <a:ext cx="203981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Second one ranked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7307897" y="5909013"/>
            <a:ext cx="1572333" cy="306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420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49224"/>
          </a:xfrm>
        </p:spPr>
        <p:txBody>
          <a:bodyPr>
            <a:noAutofit/>
          </a:bodyPr>
          <a:lstStyle/>
          <a:p>
            <a:r>
              <a:rPr lang="en-US" sz="3200" dirty="0"/>
              <a:t>RANKING REPORT – GOOGLE – Part II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40246" y="1133856"/>
            <a:ext cx="7273026" cy="43648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" name="Straight Arrow Connector 12"/>
          <p:cNvCxnSpPr/>
          <p:nvPr/>
        </p:nvCxnSpPr>
        <p:spPr>
          <a:xfrm flipH="1">
            <a:off x="8818979" y="492603"/>
            <a:ext cx="1015218" cy="421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834197" y="166611"/>
            <a:ext cx="213055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Not listed in top 20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310" y="3420207"/>
            <a:ext cx="5545336" cy="30989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9" name="Straight Arrow Connector 18"/>
          <p:cNvCxnSpPr/>
          <p:nvPr/>
        </p:nvCxnSpPr>
        <p:spPr>
          <a:xfrm>
            <a:off x="1644162" y="2382715"/>
            <a:ext cx="908832" cy="933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74495" y="2013383"/>
            <a:ext cx="21305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Listed seventh</a:t>
            </a:r>
          </a:p>
        </p:txBody>
      </p:sp>
    </p:spTree>
    <p:extLst>
      <p:ext uri="{BB962C8B-B14F-4D97-AF65-F5344CB8AC3E}">
        <p14:creationId xmlns:p14="http://schemas.microsoft.com/office/powerpoint/2010/main" val="2716795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96822"/>
          </a:xfrm>
        </p:spPr>
        <p:txBody>
          <a:bodyPr>
            <a:normAutofit/>
          </a:bodyPr>
          <a:lstStyle/>
          <a:p>
            <a:r>
              <a:rPr lang="en-US" sz="3600" dirty="0"/>
              <a:t>Ranking Report – BING – PART I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96" y="1397977"/>
            <a:ext cx="4308411" cy="2760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4180" y="2024263"/>
            <a:ext cx="3866271" cy="29069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423" y="783043"/>
            <a:ext cx="4284785" cy="2836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Straight Arrow Connector 8"/>
          <p:cNvCxnSpPr/>
          <p:nvPr/>
        </p:nvCxnSpPr>
        <p:spPr>
          <a:xfrm flipV="1">
            <a:off x="1102204" y="4317024"/>
            <a:ext cx="720970" cy="15298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4581" y="5846886"/>
            <a:ext cx="167228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Ranked third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9950196" y="3783624"/>
            <a:ext cx="720970" cy="15298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215519" y="5313486"/>
            <a:ext cx="167228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Ranked first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500740" y="5028731"/>
            <a:ext cx="513094" cy="8453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88523" y="5890848"/>
            <a:ext cx="196068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Ranked second</a:t>
            </a:r>
          </a:p>
        </p:txBody>
      </p:sp>
    </p:spTree>
    <p:extLst>
      <p:ext uri="{BB962C8B-B14F-4D97-AF65-F5344CB8AC3E}">
        <p14:creationId xmlns:p14="http://schemas.microsoft.com/office/powerpoint/2010/main" val="1669765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96822"/>
          </a:xfrm>
        </p:spPr>
        <p:txBody>
          <a:bodyPr>
            <a:normAutofit/>
          </a:bodyPr>
          <a:lstStyle/>
          <a:p>
            <a:r>
              <a:rPr lang="en-US" sz="3600" dirty="0"/>
              <a:t>Ranking Report – BING – PART II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33" y="1346906"/>
            <a:ext cx="5803216" cy="41421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373" y="1987061"/>
            <a:ext cx="5107607" cy="3501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 flipH="1">
            <a:off x="8124092" y="863329"/>
            <a:ext cx="1318846" cy="967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349869" y="5666860"/>
            <a:ext cx="331765" cy="610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932984" y="493997"/>
            <a:ext cx="168531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Not listed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53187" y="5789667"/>
            <a:ext cx="168531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Colfax location not listed </a:t>
            </a:r>
          </a:p>
        </p:txBody>
      </p:sp>
    </p:spTree>
    <p:extLst>
      <p:ext uri="{BB962C8B-B14F-4D97-AF65-F5344CB8AC3E}">
        <p14:creationId xmlns:p14="http://schemas.microsoft.com/office/powerpoint/2010/main" val="2123048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7" y="-156784"/>
            <a:ext cx="10058400" cy="1609344"/>
          </a:xfrm>
        </p:spPr>
        <p:txBody>
          <a:bodyPr/>
          <a:lstStyle/>
          <a:p>
            <a:r>
              <a:rPr lang="en-US" dirty="0"/>
              <a:t>Citation Opportunities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26119" y="246043"/>
            <a:ext cx="2414654" cy="317244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9378168" y="1647599"/>
            <a:ext cx="205183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Moz</a:t>
            </a:r>
            <a:r>
              <a:rPr lang="en-US" dirty="0"/>
              <a:t> Top Citations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880" y="973041"/>
            <a:ext cx="618380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030A0"/>
                </a:solidFill>
              </a:rPr>
              <a:t>In looking through the top citation sources (on </a:t>
            </a:r>
            <a:r>
              <a:rPr lang="en-US" dirty="0" err="1">
                <a:solidFill>
                  <a:srgbClr val="7030A0"/>
                </a:solidFill>
              </a:rPr>
              <a:t>Moz</a:t>
            </a:r>
            <a:r>
              <a:rPr lang="en-US" dirty="0">
                <a:solidFill>
                  <a:srgbClr val="7030A0"/>
                </a:solidFill>
              </a:rPr>
              <a:t> and Vertical Measures) I learned the following things:</a:t>
            </a:r>
          </a:p>
          <a:p>
            <a:pPr marL="742950" lvl="1" indent="-285750">
              <a:buFontTx/>
              <a:buChar char="-"/>
            </a:pPr>
            <a:r>
              <a:rPr lang="en-US" sz="1600" dirty="0">
                <a:solidFill>
                  <a:srgbClr val="7030A0"/>
                </a:solidFill>
              </a:rPr>
              <a:t>Tattered Cover’s Colfax location is not listed on Yellow pages.</a:t>
            </a:r>
          </a:p>
          <a:p>
            <a:pPr marL="742950" lvl="1" indent="-285750">
              <a:buFontTx/>
              <a:buChar char="-"/>
            </a:pPr>
            <a:r>
              <a:rPr lang="en-US" sz="1600" dirty="0">
                <a:solidFill>
                  <a:srgbClr val="7030A0"/>
                </a:solidFill>
              </a:rPr>
              <a:t>Colfax location is not listed on </a:t>
            </a:r>
            <a:r>
              <a:rPr lang="en-US" sz="1600" dirty="0" err="1">
                <a:solidFill>
                  <a:srgbClr val="7030A0"/>
                </a:solidFill>
              </a:rPr>
              <a:t>Dex</a:t>
            </a:r>
            <a:r>
              <a:rPr lang="en-US" sz="1600" dirty="0">
                <a:solidFill>
                  <a:srgbClr val="7030A0"/>
                </a:solidFill>
              </a:rPr>
              <a:t> Knows. </a:t>
            </a:r>
          </a:p>
          <a:p>
            <a:pPr marL="742950" lvl="1" indent="-285750">
              <a:buFontTx/>
              <a:buChar char="-"/>
            </a:pPr>
            <a:r>
              <a:rPr lang="en-US" sz="1600" dirty="0">
                <a:solidFill>
                  <a:srgbClr val="7030A0"/>
                </a:solidFill>
              </a:rPr>
              <a:t>It also isn’t on Yahoo Local. </a:t>
            </a:r>
          </a:p>
          <a:p>
            <a:pPr marL="742950" lvl="1" indent="-285750">
              <a:buFontTx/>
              <a:buChar char="-"/>
            </a:pPr>
            <a:r>
              <a:rPr lang="en-US" sz="1600" dirty="0">
                <a:solidFill>
                  <a:srgbClr val="7030A0"/>
                </a:solidFill>
              </a:rPr>
              <a:t>It has an incomplete profile on </a:t>
            </a:r>
            <a:r>
              <a:rPr lang="en-US" sz="1600" dirty="0" err="1">
                <a:solidFill>
                  <a:srgbClr val="7030A0"/>
                </a:solidFill>
              </a:rPr>
              <a:t>Citysearch</a:t>
            </a:r>
            <a:r>
              <a:rPr lang="en-US" sz="1600" dirty="0">
                <a:solidFill>
                  <a:srgbClr val="7030A0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endParaRPr lang="en-US" dirty="0">
              <a:solidFill>
                <a:srgbClr val="7030A0"/>
              </a:solidFill>
            </a:endParaRP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8880" y="2879626"/>
            <a:ext cx="6139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Conducting NAP searches of my business did not yield any new opportunities.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918" y="3465216"/>
            <a:ext cx="60579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030A0"/>
                </a:solidFill>
              </a:rPr>
              <a:t>However, by conducting NAP searches of one of Tattered Cover’s competitors I learned the following: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 </a:t>
            </a:r>
            <a:r>
              <a:rPr lang="en-US" sz="1600" dirty="0">
                <a:solidFill>
                  <a:srgbClr val="7030A0"/>
                </a:solidFill>
              </a:rPr>
              <a:t>On the website “Hours and Info” Barnes and Noble is listed and Tattered Cover is not.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4911" y="4634767"/>
            <a:ext cx="63568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It is recommended that Tattered Cover pursue listing or improving their listings with all five of these sites. Yellow Pages, Yahoo Local, </a:t>
            </a:r>
            <a:r>
              <a:rPr lang="en-US" dirty="0" err="1"/>
              <a:t>Dex</a:t>
            </a:r>
            <a:r>
              <a:rPr lang="en-US" dirty="0"/>
              <a:t> Knows and Hours and Info are all free. Yellow Pages, </a:t>
            </a:r>
            <a:r>
              <a:rPr lang="en-US" dirty="0" err="1"/>
              <a:t>Dex</a:t>
            </a:r>
            <a:r>
              <a:rPr lang="en-US" dirty="0"/>
              <a:t> Knows, </a:t>
            </a:r>
            <a:r>
              <a:rPr lang="en-US" dirty="0" err="1"/>
              <a:t>Citysearch</a:t>
            </a:r>
            <a:r>
              <a:rPr lang="en-US" dirty="0"/>
              <a:t> and Yahoo Local are also all top citation sources for the Denver metro.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743" y="3658646"/>
            <a:ext cx="2379030" cy="27965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1" name="TextBox 10"/>
          <p:cNvSpPr txBox="1"/>
          <p:nvPr/>
        </p:nvSpPr>
        <p:spPr>
          <a:xfrm>
            <a:off x="9504074" y="4634767"/>
            <a:ext cx="211935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Vertical Measures</a:t>
            </a:r>
          </a:p>
          <a:p>
            <a:r>
              <a:rPr lang="en-US" dirty="0"/>
              <a:t>Top Citations</a:t>
            </a:r>
          </a:p>
        </p:txBody>
      </p:sp>
    </p:spTree>
    <p:extLst>
      <p:ext uri="{BB962C8B-B14F-4D97-AF65-F5344CB8AC3E}">
        <p14:creationId xmlns:p14="http://schemas.microsoft.com/office/powerpoint/2010/main" val="3600726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7" y="1778509"/>
            <a:ext cx="10606337" cy="3382576"/>
          </a:xfrm>
        </p:spPr>
        <p:txBody>
          <a:bodyPr>
            <a:normAutofit lnSpcReduction="10000"/>
          </a:bodyPr>
          <a:lstStyle/>
          <a:p>
            <a:r>
              <a:rPr lang="en-US" sz="1800" dirty="0">
                <a:hlinkClick r:id="rId2"/>
              </a:rPr>
              <a:t>http://</a:t>
            </a:r>
            <a:r>
              <a:rPr lang="en-US" dirty="0">
                <a:hlinkClick r:id="rId2"/>
              </a:rPr>
              <a:t>www.hoursinfo.com/business-submit/</a:t>
            </a:r>
            <a:endParaRPr lang="en-US" dirty="0"/>
          </a:p>
          <a:p>
            <a:pPr lvl="1"/>
            <a:r>
              <a:rPr lang="en-US" sz="1400" dirty="0"/>
              <a:t>Web location for where you can submit to Hours/Info. </a:t>
            </a:r>
          </a:p>
          <a:p>
            <a:r>
              <a:rPr lang="en-US" sz="1800" dirty="0">
                <a:hlinkClick r:id="rId3"/>
              </a:rPr>
              <a:t>https://moz.com/learn/local/citations-by-city</a:t>
            </a:r>
            <a:endParaRPr lang="en-US" sz="1800" dirty="0"/>
          </a:p>
          <a:p>
            <a:pPr lvl="1"/>
            <a:r>
              <a:rPr lang="en-US" sz="1400" dirty="0" err="1"/>
              <a:t>Moz</a:t>
            </a:r>
            <a:r>
              <a:rPr lang="en-US" sz="1400" dirty="0"/>
              <a:t> city citations rankings, which I used as a launching pad to find new opportunities for Tattered Cover’s Colfax location.</a:t>
            </a:r>
          </a:p>
          <a:p>
            <a:r>
              <a:rPr lang="en-US" dirty="0">
                <a:hlinkClick r:id="rId4"/>
              </a:rPr>
              <a:t>http://www.tatteredcover.com/detailed-history-tattered-cover</a:t>
            </a:r>
            <a:endParaRPr lang="en-US" dirty="0"/>
          </a:p>
          <a:p>
            <a:pPr lvl="1"/>
            <a:r>
              <a:rPr lang="en-US" sz="1400" dirty="0"/>
              <a:t>Main site of business which I referred to determine categorical focuses.</a:t>
            </a:r>
          </a:p>
          <a:p>
            <a:r>
              <a:rPr lang="en-US" dirty="0">
                <a:hlinkClick r:id="rId5"/>
              </a:rPr>
              <a:t>http://www.verticalmeasures.com/local/10-good-local-citations-you-can-get-right-now/</a:t>
            </a:r>
            <a:endParaRPr lang="en-US" dirty="0"/>
          </a:p>
          <a:p>
            <a:pPr lvl="1"/>
            <a:r>
              <a:rPr lang="en-US" sz="1400" dirty="0"/>
              <a:t>Vertical Measures article on great citation locations; used as a reference for my proposals</a:t>
            </a:r>
          </a:p>
          <a:p>
            <a:r>
              <a:rPr lang="en-US" dirty="0">
                <a:hlinkClick r:id="rId6"/>
              </a:rPr>
              <a:t>http://www.yellowpages.com.au/pages/help/advertisers</a:t>
            </a:r>
            <a:endParaRPr lang="en-US" dirty="0"/>
          </a:p>
          <a:p>
            <a:pPr lvl="1"/>
            <a:r>
              <a:rPr lang="en-US" sz="1400" dirty="0"/>
              <a:t>Location where Tattered Cover can freely submit to Yellow Pages.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7" y="5284178"/>
            <a:ext cx="1005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C000"/>
                </a:solidFill>
                <a:hlinkClick r:id="rId7"/>
              </a:rPr>
              <a:t>https://www.yext.com/pl/powerlistings/populate</a:t>
            </a:r>
            <a:endParaRPr lang="en-US" dirty="0">
              <a:solidFill>
                <a:srgbClr val="FFC00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dirty="0" err="1"/>
              <a:t>Yext</a:t>
            </a:r>
            <a:r>
              <a:rPr lang="en-US" sz="1400" dirty="0"/>
              <a:t> ranking for Tattered Cover’s citations </a:t>
            </a:r>
          </a:p>
        </p:txBody>
      </p:sp>
    </p:spTree>
    <p:extLst>
      <p:ext uri="{BB962C8B-B14F-4D97-AF65-F5344CB8AC3E}">
        <p14:creationId xmlns:p14="http://schemas.microsoft.com/office/powerpoint/2010/main" val="8383746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604</TotalTime>
  <Words>461</Words>
  <Application>Microsoft Office PowerPoint</Application>
  <PresentationFormat>Custom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Wood Type</vt:lpstr>
      <vt:lpstr>Local Listing Campaign: Tattered Cover Book Store</vt:lpstr>
      <vt:lpstr>KEYWORD SELECTION</vt:lpstr>
      <vt:lpstr>Baseline Accuracy Report </vt:lpstr>
      <vt:lpstr>Baseline Accuracy Report (Continued)</vt:lpstr>
      <vt:lpstr>Baseline Accuracy Report (Continued – Part II)</vt:lpstr>
      <vt:lpstr>Baseline Ranking Report – Google – part I </vt:lpstr>
      <vt:lpstr>RANKING REPORT – GOOGLE – Part II</vt:lpstr>
      <vt:lpstr>Ranking Report – BING – PART I </vt:lpstr>
      <vt:lpstr>Ranking Report – BING – PART II </vt:lpstr>
      <vt:lpstr>Citation Opportunities </vt:lpstr>
      <vt:lpstr>Appendix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Listing Campaign: Tattered Cover Book Store</dc:title>
  <dc:creator>adam.mohrbacher@gmail.com</dc:creator>
  <cp:lastModifiedBy>MohrbacherA</cp:lastModifiedBy>
  <cp:revision>50</cp:revision>
  <dcterms:created xsi:type="dcterms:W3CDTF">2016-05-01T19:32:57Z</dcterms:created>
  <dcterms:modified xsi:type="dcterms:W3CDTF">2016-05-13T23:03:35Z</dcterms:modified>
</cp:coreProperties>
</file>