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7" d="100"/>
          <a:sy n="77" d="100"/>
        </p:scale>
        <p:origin x="-606"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5/13/2016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5/13/2016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5/13/2016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Right Start PPC Campaign</a:t>
            </a:r>
          </a:p>
        </p:txBody>
      </p:sp>
      <p:sp>
        <p:nvSpPr>
          <p:cNvPr id="3" name="Subtitle 2"/>
          <p:cNvSpPr>
            <a:spLocks noGrp="1"/>
          </p:cNvSpPr>
          <p:nvPr>
            <p:ph type="subTitle" idx="1"/>
          </p:nvPr>
        </p:nvSpPr>
        <p:spPr/>
        <p:txBody>
          <a:bodyPr>
            <a:normAutofit fontScale="92500" lnSpcReduction="20000"/>
          </a:bodyPr>
          <a:lstStyle/>
          <a:p>
            <a:pPr>
              <a:spcBef>
                <a:spcPts val="0"/>
              </a:spcBef>
            </a:pPr>
            <a:r>
              <a:rPr lang="en-US" dirty="0"/>
              <a:t>Prepared by Adam </a:t>
            </a:r>
            <a:r>
              <a:rPr lang="en-US" dirty="0" err="1"/>
              <a:t>Mohrbacher</a:t>
            </a:r>
            <a:endParaRPr lang="en-US" dirty="0"/>
          </a:p>
          <a:p>
            <a:pPr>
              <a:spcBef>
                <a:spcPts val="0"/>
              </a:spcBef>
            </a:pPr>
            <a:r>
              <a:rPr lang="en-US" dirty="0"/>
              <a:t>SEM  Marketing </a:t>
            </a:r>
          </a:p>
          <a:p>
            <a:pPr>
              <a:spcBef>
                <a:spcPts val="0"/>
              </a:spcBef>
            </a:pPr>
            <a:r>
              <a:rPr lang="en-US" dirty="0"/>
              <a:t>Prof. Nick NEELS</a:t>
            </a:r>
          </a:p>
        </p:txBody>
      </p:sp>
    </p:spTree>
    <p:extLst>
      <p:ext uri="{BB962C8B-B14F-4D97-AF65-F5344CB8AC3E}">
        <p14:creationId xmlns:p14="http://schemas.microsoft.com/office/powerpoint/2010/main" val="873561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923" y="1081610"/>
            <a:ext cx="9603275" cy="1049235"/>
          </a:xfrm>
        </p:spPr>
        <p:txBody>
          <a:bodyPr/>
          <a:lstStyle/>
          <a:p>
            <a:r>
              <a:rPr lang="en-US" dirty="0"/>
              <a:t>Keywords</a:t>
            </a:r>
          </a:p>
        </p:txBody>
      </p:sp>
      <p:sp>
        <p:nvSpPr>
          <p:cNvPr id="3" name="Content Placeholder 2"/>
          <p:cNvSpPr>
            <a:spLocks noGrp="1"/>
          </p:cNvSpPr>
          <p:nvPr>
            <p:ph idx="1"/>
          </p:nvPr>
        </p:nvSpPr>
        <p:spPr>
          <a:xfrm>
            <a:off x="1084060" y="1923368"/>
            <a:ext cx="9946490" cy="4662159"/>
          </a:xfrm>
        </p:spPr>
        <p:txBody>
          <a:bodyPr/>
          <a:lstStyle/>
          <a:p>
            <a:r>
              <a:rPr lang="en-US" sz="1800" dirty="0"/>
              <a:t>Keywords were chosen by examining the existing Right Start’s Baby Vista Stroller </a:t>
            </a:r>
            <a:r>
              <a:rPr lang="en-US" sz="1800" dirty="0" err="1"/>
              <a:t>AdGroup</a:t>
            </a:r>
            <a:r>
              <a:rPr lang="en-US" sz="1800" dirty="0"/>
              <a:t>  (below images are pulled from Right Start’s AdWords). These words included “discount,” “sale,” etc.</a:t>
            </a:r>
          </a:p>
          <a:p>
            <a:r>
              <a:rPr lang="en-US" sz="1800" dirty="0"/>
              <a:t>These were complimented by utilizing the Keyword Planner tool. Between these two strategies, I selected what felt like the most intuitive keywords, and which had some of the highest average searches. </a:t>
            </a:r>
          </a:p>
          <a:p>
            <a:pPr lvl="1"/>
            <a:r>
              <a:rPr lang="en-US" sz="1600" dirty="0"/>
              <a:t>Some of these included: “stroller,” (49,500 searches), “baby carriage,” (5,400 searches) “compact stroller,” (1,000  searches), “best lightweight stroller,” (3,600  searches),  “baby boy stroller,” (880 searches), “baby girl stroller,”(1,900 searches), etc.</a:t>
            </a:r>
          </a:p>
          <a:p>
            <a:endParaRPr lang="en-US" dirty="0"/>
          </a:p>
        </p:txBody>
      </p:sp>
      <p:pic>
        <p:nvPicPr>
          <p:cNvPr id="4" name="Picture 3"/>
          <p:cNvPicPr>
            <a:picLocks noChangeAspect="1"/>
          </p:cNvPicPr>
          <p:nvPr/>
        </p:nvPicPr>
        <p:blipFill>
          <a:blip r:embed="rId2"/>
          <a:stretch>
            <a:fillRect/>
          </a:stretch>
        </p:blipFill>
        <p:spPr>
          <a:xfrm>
            <a:off x="669287" y="4765965"/>
            <a:ext cx="10776036" cy="540937"/>
          </a:xfrm>
          <a:prstGeom prst="rect">
            <a:avLst/>
          </a:prstGeom>
        </p:spPr>
      </p:pic>
      <p:pic>
        <p:nvPicPr>
          <p:cNvPr id="5" name="Picture 4"/>
          <p:cNvPicPr>
            <a:picLocks noChangeAspect="1"/>
          </p:cNvPicPr>
          <p:nvPr/>
        </p:nvPicPr>
        <p:blipFill>
          <a:blip r:embed="rId3"/>
          <a:stretch>
            <a:fillRect/>
          </a:stretch>
        </p:blipFill>
        <p:spPr>
          <a:xfrm>
            <a:off x="669287" y="5523859"/>
            <a:ext cx="10776036" cy="544101"/>
          </a:xfrm>
          <a:prstGeom prst="rect">
            <a:avLst/>
          </a:prstGeom>
        </p:spPr>
      </p:pic>
    </p:spTree>
    <p:extLst>
      <p:ext uri="{BB962C8B-B14F-4D97-AF65-F5344CB8AC3E}">
        <p14:creationId xmlns:p14="http://schemas.microsoft.com/office/powerpoint/2010/main" val="981242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8" y="1257101"/>
            <a:ext cx="9603275" cy="1049235"/>
          </a:xfrm>
        </p:spPr>
        <p:txBody>
          <a:bodyPr/>
          <a:lstStyle/>
          <a:p>
            <a:r>
              <a:rPr lang="en-US" dirty="0"/>
              <a:t>KEYWORDS CONTINUED </a:t>
            </a:r>
          </a:p>
        </p:txBody>
      </p:sp>
      <p:sp>
        <p:nvSpPr>
          <p:cNvPr id="3" name="Content Placeholder 2"/>
          <p:cNvSpPr>
            <a:spLocks noGrp="1"/>
          </p:cNvSpPr>
          <p:nvPr>
            <p:ph idx="1"/>
          </p:nvPr>
        </p:nvSpPr>
        <p:spPr/>
        <p:txBody>
          <a:bodyPr/>
          <a:lstStyle/>
          <a:p>
            <a:r>
              <a:rPr lang="en-US" dirty="0"/>
              <a:t>I ended up with a list of 104 keywords through using these two different strategies, and  then using the  “keyword mixer” website to create different combinations.</a:t>
            </a:r>
          </a:p>
          <a:p>
            <a:r>
              <a:rPr lang="en-US" dirty="0"/>
              <a:t>My list also supplemented by reading the reviews of the </a:t>
            </a:r>
            <a:r>
              <a:rPr lang="en-US" dirty="0" err="1"/>
              <a:t>UPPAbaby</a:t>
            </a:r>
            <a:r>
              <a:rPr lang="en-US" dirty="0"/>
              <a:t> Vista 2015 online. Many pointed out how a stroller being “lightweight,” “foldable,” and “covered” are qualities that are highly desirable. I made sure to also include those in my keyword  list  as well. </a:t>
            </a:r>
          </a:p>
        </p:txBody>
      </p:sp>
    </p:spTree>
    <p:extLst>
      <p:ext uri="{BB962C8B-B14F-4D97-AF65-F5344CB8AC3E}">
        <p14:creationId xmlns:p14="http://schemas.microsoft.com/office/powerpoint/2010/main" val="2871345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 Creation</a:t>
            </a:r>
          </a:p>
        </p:txBody>
      </p:sp>
      <p:sp>
        <p:nvSpPr>
          <p:cNvPr id="3" name="Content Placeholder 2"/>
          <p:cNvSpPr>
            <a:spLocks noGrp="1"/>
          </p:cNvSpPr>
          <p:nvPr>
            <p:ph idx="1"/>
          </p:nvPr>
        </p:nvSpPr>
        <p:spPr/>
        <p:txBody>
          <a:bodyPr/>
          <a:lstStyle/>
          <a:p>
            <a:r>
              <a:rPr lang="en-US" dirty="0"/>
              <a:t>The current ads for the Right Start stroller campaign are in clear need of improvement.</a:t>
            </a:r>
          </a:p>
          <a:p>
            <a:r>
              <a:rPr lang="en-US" dirty="0"/>
              <a:t>Currently there is only one ad, which is rather dull and doesn’t incorporate many keywords or tap into the insights provided by Right Start’s website analytics. </a:t>
            </a:r>
          </a:p>
          <a:p>
            <a:r>
              <a:rPr lang="en-US" dirty="0"/>
              <a:t>The ads I created for this project  incorporate  not only many of the more popular  keywords, but they also incorporate the website analytics. </a:t>
            </a:r>
          </a:p>
          <a:p>
            <a:r>
              <a:rPr lang="en-US" dirty="0"/>
              <a:t>For example, the analytics clearly indicate several  attributes of the Right Start customer,  which can be seen in the following slide:   </a:t>
            </a:r>
          </a:p>
          <a:p>
            <a:endParaRPr lang="en-US" dirty="0"/>
          </a:p>
        </p:txBody>
      </p:sp>
      <p:pic>
        <p:nvPicPr>
          <p:cNvPr id="4" name="Picture 3"/>
          <p:cNvPicPr>
            <a:picLocks noChangeAspect="1"/>
          </p:cNvPicPr>
          <p:nvPr/>
        </p:nvPicPr>
        <p:blipFill>
          <a:blip r:embed="rId2"/>
          <a:stretch>
            <a:fillRect/>
          </a:stretch>
        </p:blipFill>
        <p:spPr>
          <a:xfrm>
            <a:off x="5587724" y="332509"/>
            <a:ext cx="3999044" cy="1180670"/>
          </a:xfrm>
          <a:prstGeom prst="rect">
            <a:avLst/>
          </a:prstGeom>
        </p:spPr>
      </p:pic>
    </p:spTree>
    <p:extLst>
      <p:ext uri="{BB962C8B-B14F-4D97-AF65-F5344CB8AC3E}">
        <p14:creationId xmlns:p14="http://schemas.microsoft.com/office/powerpoint/2010/main" val="638077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110707" y="219838"/>
            <a:ext cx="8285018" cy="6279518"/>
          </a:xfrm>
        </p:spPr>
      </p:pic>
    </p:spTree>
    <p:extLst>
      <p:ext uri="{BB962C8B-B14F-4D97-AF65-F5344CB8AC3E}">
        <p14:creationId xmlns:p14="http://schemas.microsoft.com/office/powerpoint/2010/main" val="1212635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 Creation Continued…</a:t>
            </a:r>
          </a:p>
        </p:txBody>
      </p:sp>
      <p:sp>
        <p:nvSpPr>
          <p:cNvPr id="3" name="Content Placeholder 2"/>
          <p:cNvSpPr>
            <a:spLocks noGrp="1"/>
          </p:cNvSpPr>
          <p:nvPr>
            <p:ph idx="1"/>
          </p:nvPr>
        </p:nvSpPr>
        <p:spPr/>
        <p:txBody>
          <a:bodyPr/>
          <a:lstStyle/>
          <a:p>
            <a:r>
              <a:rPr lang="en-US" dirty="0"/>
              <a:t>Because of these insights, I emphasized several things about the </a:t>
            </a:r>
            <a:r>
              <a:rPr lang="en-US" dirty="0" err="1"/>
              <a:t>UPPAbaby</a:t>
            </a:r>
            <a:r>
              <a:rPr lang="en-US" dirty="0"/>
              <a:t> Vista 2015 stroller, including that they are: </a:t>
            </a:r>
          </a:p>
          <a:p>
            <a:pPr lvl="1"/>
            <a:r>
              <a:rPr lang="en-US" dirty="0"/>
              <a:t> </a:t>
            </a:r>
            <a:r>
              <a:rPr lang="en-US" b="1" i="1" dirty="0"/>
              <a:t>Compact, safe, easily transportable, the “best,” lightweight, include detachable bassinet, and can incorporate multiple children.  </a:t>
            </a:r>
          </a:p>
        </p:txBody>
      </p:sp>
      <p:pic>
        <p:nvPicPr>
          <p:cNvPr id="7" name="Picture 6"/>
          <p:cNvPicPr>
            <a:picLocks noChangeAspect="1"/>
          </p:cNvPicPr>
          <p:nvPr/>
        </p:nvPicPr>
        <p:blipFill>
          <a:blip r:embed="rId2"/>
          <a:stretch>
            <a:fillRect/>
          </a:stretch>
        </p:blipFill>
        <p:spPr>
          <a:xfrm>
            <a:off x="102441" y="3759200"/>
            <a:ext cx="11858650" cy="1869123"/>
          </a:xfrm>
          <a:prstGeom prst="rect">
            <a:avLst/>
          </a:prstGeom>
        </p:spPr>
      </p:pic>
    </p:spTree>
    <p:extLst>
      <p:ext uri="{BB962C8B-B14F-4D97-AF65-F5344CB8AC3E}">
        <p14:creationId xmlns:p14="http://schemas.microsoft.com/office/powerpoint/2010/main" val="2070571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 Creation Continued… </a:t>
            </a:r>
          </a:p>
        </p:txBody>
      </p:sp>
      <p:sp>
        <p:nvSpPr>
          <p:cNvPr id="3" name="Content Placeholder 2"/>
          <p:cNvSpPr>
            <a:spLocks noGrp="1"/>
          </p:cNvSpPr>
          <p:nvPr>
            <p:ph idx="1"/>
          </p:nvPr>
        </p:nvSpPr>
        <p:spPr/>
        <p:txBody>
          <a:bodyPr/>
          <a:lstStyle/>
          <a:p>
            <a:r>
              <a:rPr lang="en-US" dirty="0"/>
              <a:t>Customer base is upper-middle class women with multiple children. That is who Right Start needs to be targeting.  Various “sale and discount” language can be deemphasized in favor of an emphasis on how light, easy and customizable the stroller can be – not to mention how it adapts to fit the needs of a </a:t>
            </a:r>
            <a:r>
              <a:rPr lang="en-US" sz="2400" b="1" dirty="0"/>
              <a:t>perpetually growing  family. </a:t>
            </a:r>
            <a:endParaRPr lang="en-US" b="1" dirty="0"/>
          </a:p>
        </p:txBody>
      </p:sp>
    </p:spTree>
    <p:extLst>
      <p:ext uri="{BB962C8B-B14F-4D97-AF65-F5344CB8AC3E}">
        <p14:creationId xmlns:p14="http://schemas.microsoft.com/office/powerpoint/2010/main" val="4056846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Keywords 	</a:t>
            </a:r>
          </a:p>
        </p:txBody>
      </p:sp>
      <p:sp>
        <p:nvSpPr>
          <p:cNvPr id="3" name="Content Placeholder 2"/>
          <p:cNvSpPr>
            <a:spLocks noGrp="1"/>
          </p:cNvSpPr>
          <p:nvPr>
            <p:ph idx="1"/>
          </p:nvPr>
        </p:nvSpPr>
        <p:spPr/>
        <p:txBody>
          <a:bodyPr/>
          <a:lstStyle/>
          <a:p>
            <a:r>
              <a:rPr lang="en-US" dirty="0"/>
              <a:t>My negative keyword list is fairly self-explanatory.</a:t>
            </a:r>
          </a:p>
          <a:p>
            <a:pPr lvl="1"/>
            <a:r>
              <a:rPr lang="en-US" dirty="0"/>
              <a:t>The stroller is not a stroller built for running or jogging.</a:t>
            </a:r>
          </a:p>
          <a:p>
            <a:pPr lvl="1"/>
            <a:r>
              <a:rPr lang="en-US" dirty="0"/>
              <a:t>Pink and green are colors that are not available</a:t>
            </a:r>
          </a:p>
          <a:p>
            <a:pPr lvl="1"/>
            <a:r>
              <a:rPr lang="en-US" dirty="0"/>
              <a:t>I don’t think Right Start wants its ads to show up when someone types  in</a:t>
            </a:r>
          </a:p>
          <a:p>
            <a:pPr marL="457200" lvl="1" indent="0">
              <a:buNone/>
            </a:pPr>
            <a:r>
              <a:rPr lang="en-US" dirty="0"/>
              <a:t>    “bad reviews.”</a:t>
            </a:r>
          </a:p>
          <a:p>
            <a:pPr lvl="1"/>
            <a:r>
              <a:rPr lang="en-US" dirty="0"/>
              <a:t>Lastly, Right Start does not want its ads for baby carriage to show up when someone types in “horse-drawn” from the term “horse-drawn carriage”</a:t>
            </a:r>
          </a:p>
        </p:txBody>
      </p:sp>
      <p:pic>
        <p:nvPicPr>
          <p:cNvPr id="5" name="Picture 4"/>
          <p:cNvPicPr>
            <a:picLocks noChangeAspect="1"/>
          </p:cNvPicPr>
          <p:nvPr/>
        </p:nvPicPr>
        <p:blipFill>
          <a:blip r:embed="rId2"/>
          <a:stretch>
            <a:fillRect/>
          </a:stretch>
        </p:blipFill>
        <p:spPr>
          <a:xfrm>
            <a:off x="9191879" y="616559"/>
            <a:ext cx="2194482" cy="2474390"/>
          </a:xfrm>
          <a:prstGeom prst="rect">
            <a:avLst/>
          </a:prstGeom>
        </p:spPr>
      </p:pic>
    </p:spTree>
    <p:extLst>
      <p:ext uri="{BB962C8B-B14F-4D97-AF65-F5344CB8AC3E}">
        <p14:creationId xmlns:p14="http://schemas.microsoft.com/office/powerpoint/2010/main" val="302417380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232</TotalTime>
  <Words>516</Words>
  <Application>Microsoft Office PowerPoint</Application>
  <PresentationFormat>Custom</PresentationFormat>
  <Paragraphs>28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Gallery</vt:lpstr>
      <vt:lpstr>Right Start PPC Campaign</vt:lpstr>
      <vt:lpstr>Keywords</vt:lpstr>
      <vt:lpstr>KEYWORDS CONTINUED </vt:lpstr>
      <vt:lpstr>AD Creation</vt:lpstr>
      <vt:lpstr>PowerPoint Presentation</vt:lpstr>
      <vt:lpstr>Ad Creation Continued…</vt:lpstr>
      <vt:lpstr>AD Creation Continued… </vt:lpstr>
      <vt:lpstr>Negative Keywords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Start PPC Campaign</dc:title>
  <dc:creator>adam.mohrbacher@gmail.com</dc:creator>
  <cp:lastModifiedBy>MohrbacherA</cp:lastModifiedBy>
  <cp:revision>25</cp:revision>
  <dcterms:created xsi:type="dcterms:W3CDTF">2016-04-25T01:36:35Z</dcterms:created>
  <dcterms:modified xsi:type="dcterms:W3CDTF">2016-05-13T22:54:26Z</dcterms:modified>
</cp:coreProperties>
</file>