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7" d="100"/>
          <a:sy n="87" d="100"/>
        </p:scale>
        <p:origin x="52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6967F3-3133-4D37-9085-142A50DC1CC6}" type="datetimeFigureOut">
              <a:rPr lang="en-US" smtClean="0"/>
              <a:t>4/17/2016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ADA5EC-11DB-4541-BD8E-1A4A678F1A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89309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609601"/>
            <a:ext cx="8676222" cy="3200400"/>
          </a:xfrm>
        </p:spPr>
        <p:txBody>
          <a:bodyPr anchor="b">
            <a:normAutofit/>
          </a:bodyPr>
          <a:lstStyle>
            <a:lvl1pPr algn="ctr">
              <a:defRPr sz="48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76222" cy="1905000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1013" y="3308581"/>
            <a:ext cx="8686800" cy="1468800"/>
          </a:xfrm>
        </p:spPr>
        <p:txBody>
          <a:bodyPr anchor="b"/>
          <a:lstStyle>
            <a:lvl1pPr algn="r">
              <a:defRPr sz="40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51011" y="4777381"/>
            <a:ext cx="8686801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2" y="2666999"/>
            <a:ext cx="4876800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0612" y="2667000"/>
            <a:ext cx="4876800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4/17/2016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9280" y="2658533"/>
            <a:ext cx="458893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2" y="3243262"/>
            <a:ext cx="4876800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43133" y="2667000"/>
            <a:ext cx="4604280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0612" y="3243262"/>
            <a:ext cx="4876801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4/17/2016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4/17/2016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4/17/2016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3549121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3812" y="609601"/>
            <a:ext cx="5943601" cy="51816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3549121" cy="18288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4/17/2016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5334001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33733" y="-18288"/>
            <a:ext cx="3276599" cy="6903720"/>
          </a:xfr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080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5334001" cy="18288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399212" y="5883275"/>
            <a:ext cx="914400" cy="365125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4/17/2016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41412" y="5883275"/>
            <a:ext cx="51054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42612" y="5883275"/>
            <a:ext cx="3225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4732865"/>
            <a:ext cx="99060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796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3" y="5299603"/>
            <a:ext cx="9906000" cy="4937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4/17/2016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3124199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buNone/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3308581"/>
            <a:ext cx="9906000" cy="14688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0" y="4777381"/>
            <a:ext cx="9906001" cy="860400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886200"/>
            <a:ext cx="9906000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775200"/>
            <a:ext cx="9906000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505200"/>
            <a:ext cx="99060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609599"/>
            <a:ext cx="2210514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2" y="609600"/>
            <a:ext cx="7543800" cy="5181600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3" y="2666999"/>
            <a:ext cx="9905998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37612" y="588327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4/17/2016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2" y="5883275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2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1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gradFill flip="none" rotWithShape="1">
            <a:gsLst>
              <a:gs pos="0">
                <a:schemeClr val="tx1"/>
              </a:gs>
              <a:gs pos="100000">
                <a:schemeClr val="tx1">
                  <a:lumMod val="6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65000"/>
                <a:lumOff val="35000"/>
                <a:alpha val="40000"/>
              </a:schemeClr>
            </a:glow>
            <a:outerShdw blurRad="28575" dist="38100" dir="1404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20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8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6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dmnews.com/direct-line-blog/off-the-beaten-path-to-purchase/article/303091/" TargetMode="Externa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g"/><Relationship Id="rId4" Type="http://schemas.openxmlformats.org/officeDocument/2006/relationships/hyperlink" Target="https://visage.co/infographics-prove-value-email-marketing-data/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5400" b="1" dirty="0"/>
              <a:t>RIGHT START: ANALYTICS AUDIT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Adam </a:t>
            </a:r>
            <a:r>
              <a:rPr lang="en-US" dirty="0" err="1"/>
              <a:t>Mohrbacher</a:t>
            </a:r>
            <a:r>
              <a:rPr lang="en-US" dirty="0"/>
              <a:t> </a:t>
            </a:r>
          </a:p>
          <a:p>
            <a:r>
              <a:rPr lang="en-US" dirty="0"/>
              <a:t>Search Engine Marketing </a:t>
            </a:r>
          </a:p>
          <a:p>
            <a:r>
              <a:rPr lang="en-US" dirty="0"/>
              <a:t>Professor Nick </a:t>
            </a:r>
            <a:r>
              <a:rPr lang="en-US" dirty="0" err="1"/>
              <a:t>Neels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698712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Pre-existing Tracked Conversions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1413" y="1207476"/>
            <a:ext cx="9905998" cy="3124201"/>
          </a:xfrm>
        </p:spPr>
        <p:txBody>
          <a:bodyPr/>
          <a:lstStyle/>
          <a:p>
            <a:r>
              <a:rPr lang="en-US" dirty="0"/>
              <a:t>Checkout Page </a:t>
            </a:r>
          </a:p>
          <a:p>
            <a:r>
              <a:rPr lang="en-US" dirty="0"/>
              <a:t>“Create Customer Account”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9011" y="3727646"/>
            <a:ext cx="10058400" cy="1556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06296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7676" y="-149155"/>
            <a:ext cx="9905998" cy="1905000"/>
          </a:xfrm>
        </p:spPr>
        <p:txBody>
          <a:bodyPr>
            <a:normAutofit/>
          </a:bodyPr>
          <a:lstStyle/>
          <a:p>
            <a:r>
              <a:rPr lang="en-US" sz="4800" b="1" dirty="0"/>
              <a:t>PROPOSED</a:t>
            </a:r>
            <a:r>
              <a:rPr lang="en-US" sz="4800" dirty="0"/>
              <a:t> </a:t>
            </a:r>
            <a:r>
              <a:rPr lang="en-US" sz="4800" b="1" dirty="0"/>
              <a:t>CONVERSIONS</a:t>
            </a:r>
            <a:r>
              <a:rPr lang="en-US" sz="4800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9275" y="1143000"/>
            <a:ext cx="9905998" cy="8196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1. Email Sign Up Page 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4406" y="1983793"/>
            <a:ext cx="3610307" cy="368724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60653" y="1815295"/>
            <a:ext cx="5495192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sz="1400" dirty="0"/>
              <a:t>Email sign ups is a critical conversion that Right Start needs to be tracking. </a:t>
            </a:r>
          </a:p>
          <a:p>
            <a:pPr marL="285750" indent="-285750">
              <a:buFontTx/>
              <a:buChar char="-"/>
            </a:pPr>
            <a:r>
              <a:rPr lang="en-US" sz="1400" dirty="0"/>
              <a:t>Email marketing can be an integral part of a consumer’s path to purchase.</a:t>
            </a:r>
          </a:p>
          <a:p>
            <a:endParaRPr lang="en-US" dirty="0"/>
          </a:p>
          <a:p>
            <a:r>
              <a:rPr lang="en-US" sz="1200" dirty="0"/>
              <a:t>“Social, mobile, email, text messaging, push messaging, apps—it's all part of the buying cycle, and it's all got to be tracked, which is what marketers have to spend a lot of their time doing these days.”</a:t>
            </a:r>
            <a:r>
              <a:rPr lang="en-US" sz="1200" baseline="30000" dirty="0"/>
              <a:t>1</a:t>
            </a:r>
            <a:r>
              <a:rPr lang="en-US" sz="1200" dirty="0"/>
              <a:t> </a:t>
            </a:r>
          </a:p>
          <a:p>
            <a:endParaRPr lang="en-US" sz="1400" dirty="0"/>
          </a:p>
          <a:p>
            <a:pPr marL="285750" indent="-285750">
              <a:buFontTx/>
              <a:buChar char="-"/>
            </a:pPr>
            <a:r>
              <a:rPr lang="en-US" sz="1400" dirty="0"/>
              <a:t>This is particularly true now when email marketing is able to be more segmented and relevant than ever before. </a:t>
            </a:r>
          </a:p>
          <a:p>
            <a:pPr marL="285750" indent="-285750">
              <a:buFontTx/>
              <a:buChar char="-"/>
            </a:pPr>
            <a:r>
              <a:rPr lang="en-US" sz="1400" dirty="0"/>
              <a:t>Also, in the age of the smart phone, people are theoretically always shopping. An email could be the start of the path to purchase.  </a:t>
            </a:r>
          </a:p>
          <a:p>
            <a:pPr marL="285750" indent="-285750">
              <a:buFontTx/>
              <a:buChar char="-"/>
            </a:pPr>
            <a:r>
              <a:rPr lang="en-US" sz="1400" dirty="0"/>
              <a:t>Finally, email can play an important role in building long term relationships with customers. Not only can it help stimulate the path to purchase, an effective follow-up email can bring repeat business, creating a future path.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0653" y="6027003"/>
            <a:ext cx="57501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AutoNum type="arabicPeriod"/>
            </a:pPr>
            <a:r>
              <a:rPr lang="en-US" sz="900" dirty="0">
                <a:hlinkClick r:id="rId3"/>
              </a:rPr>
              <a:t>http://www.dmnews.com/direct-line-blog/off-the-beaten-path-to-purchase/article/303091</a:t>
            </a:r>
            <a:r>
              <a:rPr lang="en-US" sz="1000" dirty="0">
                <a:hlinkClick r:id="rId3"/>
              </a:rPr>
              <a:t>/</a:t>
            </a:r>
            <a:endParaRPr lang="en-US" sz="1000" dirty="0"/>
          </a:p>
          <a:p>
            <a:pPr marL="228600" indent="-228600">
              <a:buAutoNum type="arabicPeriod"/>
            </a:pPr>
            <a:r>
              <a:rPr lang="en-US" sz="1000" dirty="0">
                <a:hlinkClick r:id="rId4"/>
              </a:rPr>
              <a:t>https://visage.co/infographics-prove-value-email-marketing-data/</a:t>
            </a:r>
            <a:endParaRPr lang="en-US" sz="1000" dirty="0"/>
          </a:p>
          <a:p>
            <a:endParaRPr lang="en-US" sz="1000" dirty="0"/>
          </a:p>
          <a:p>
            <a:pPr marL="342900" indent="-342900">
              <a:buAutoNum type="arabicPeriod"/>
            </a:pP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18170" y="298343"/>
            <a:ext cx="1633810" cy="629561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0093567" y="6400487"/>
            <a:ext cx="36468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8436517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1990" y="-91326"/>
            <a:ext cx="9905998" cy="1905000"/>
          </a:xfrm>
        </p:spPr>
        <p:txBody>
          <a:bodyPr>
            <a:normAutofit/>
          </a:bodyPr>
          <a:lstStyle/>
          <a:p>
            <a:r>
              <a:rPr lang="en-US" sz="3600" b="1" dirty="0"/>
              <a:t>2. BABY Registry SIGN UPS 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859" y="952500"/>
            <a:ext cx="9905998" cy="3637085"/>
          </a:xfrm>
        </p:spPr>
        <p:txBody>
          <a:bodyPr/>
          <a:lstStyle/>
          <a:p>
            <a:r>
              <a:rPr lang="en-US" sz="2400" b="1" dirty="0"/>
              <a:t>Registry sign ups is another conversion that needs to be tracked by analytics</a:t>
            </a:r>
          </a:p>
          <a:p>
            <a:r>
              <a:rPr lang="en-US" sz="2400" b="1" dirty="0"/>
              <a:t>Each  time a registry is created it adds immense value </a:t>
            </a:r>
          </a:p>
          <a:p>
            <a:pPr lvl="1"/>
            <a:r>
              <a:rPr lang="en-US" sz="1600" b="1" dirty="0"/>
              <a:t>Does this in two ways: Fiscally and through brand awareness</a:t>
            </a:r>
          </a:p>
          <a:p>
            <a:pPr lvl="1"/>
            <a:r>
              <a:rPr lang="en-US" sz="1600" b="1" dirty="0"/>
              <a:t>Brings in numerous potential clients </a:t>
            </a:r>
          </a:p>
          <a:p>
            <a:pPr marL="457200" lvl="1" indent="0">
              <a:buNone/>
            </a:pPr>
            <a:r>
              <a:rPr lang="en-US" sz="1400" dirty="0"/>
              <a:t> 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899501" y="3481754"/>
            <a:ext cx="4456357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Registries streamline the customer’s path to purchase!</a:t>
            </a:r>
          </a:p>
          <a:p>
            <a:pPr marL="285750" indent="-285750">
              <a:buFontTx/>
              <a:buChar char="-"/>
            </a:pPr>
            <a:r>
              <a:rPr lang="en-US" dirty="0"/>
              <a:t>Eliminates need to engage in pre-shopping actions.</a:t>
            </a:r>
          </a:p>
          <a:p>
            <a:pPr marL="285750" indent="-285750">
              <a:buFontTx/>
              <a:buChar char="-"/>
            </a:pPr>
            <a:r>
              <a:rPr lang="en-US" dirty="0"/>
              <a:t>Customers know right where to go to fulfill their need. </a:t>
            </a:r>
          </a:p>
          <a:p>
            <a:pPr marL="285750" indent="-285750">
              <a:buFontTx/>
              <a:buChar char="-"/>
            </a:pPr>
            <a:r>
              <a:rPr lang="en-US" dirty="0"/>
              <a:t>Need is to buy the consumer goods that a friend or family member wants.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76633" y="3148889"/>
            <a:ext cx="4449835" cy="2881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4402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2136" y="205154"/>
            <a:ext cx="9905998" cy="1905000"/>
          </a:xfrm>
        </p:spPr>
        <p:txBody>
          <a:bodyPr/>
          <a:lstStyle/>
          <a:p>
            <a:r>
              <a:rPr lang="en-US" b="1" dirty="0"/>
              <a:t>INTERVIEW ON REGISTRIES: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74" y="1884485"/>
            <a:ext cx="5646249" cy="3569678"/>
          </a:xfrm>
        </p:spPr>
        <p:txBody>
          <a:bodyPr>
            <a:normAutofit fontScale="85000" lnSpcReduction="20000"/>
          </a:bodyPr>
          <a:lstStyle/>
          <a:p>
            <a:r>
              <a:rPr lang="en-US" sz="2400" b="1" dirty="0"/>
              <a:t>Have you ever used a registry?</a:t>
            </a:r>
          </a:p>
          <a:p>
            <a:pPr marL="0" indent="0">
              <a:buNone/>
            </a:pPr>
            <a:r>
              <a:rPr lang="en-US" dirty="0"/>
              <a:t>A: Yes, I’ve used a registry for several weddings. </a:t>
            </a:r>
          </a:p>
          <a:p>
            <a:r>
              <a:rPr lang="en-US" sz="2400" b="1" dirty="0"/>
              <a:t>Why did you choose to use a registry?</a:t>
            </a:r>
          </a:p>
          <a:p>
            <a:pPr marL="0" indent="0">
              <a:buNone/>
            </a:pPr>
            <a:r>
              <a:rPr lang="en-US" dirty="0"/>
              <a:t>A: It’s  easier than spending time trying to figure out what to but. With a registry I know exactly what people want.</a:t>
            </a:r>
          </a:p>
          <a:p>
            <a:r>
              <a:rPr lang="en-US" sz="2400" b="1" dirty="0"/>
              <a:t>What did you like most about using a registry?</a:t>
            </a:r>
          </a:p>
          <a:p>
            <a:pPr marL="0" indent="0">
              <a:buNone/>
            </a:pPr>
            <a:r>
              <a:rPr lang="en-US" dirty="0"/>
              <a:t>A: It’s nice when specific registries are easy to find, and when they </a:t>
            </a:r>
          </a:p>
          <a:p>
            <a:pPr marL="0" indent="0">
              <a:buNone/>
            </a:pPr>
            <a:r>
              <a:rPr lang="en-US" dirty="0"/>
              <a:t>Are accessible through an app.</a:t>
            </a:r>
            <a:r>
              <a:rPr lang="en-US" baseline="30000" dirty="0"/>
              <a:t>3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0294" y="2198077"/>
            <a:ext cx="5495339" cy="325608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59423" y="5846885"/>
            <a:ext cx="586446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3. (A. </a:t>
            </a:r>
            <a:r>
              <a:rPr lang="en-US" sz="1050" dirty="0" err="1"/>
              <a:t>Lanz</a:t>
            </a:r>
            <a:r>
              <a:rPr lang="en-US" sz="1050" dirty="0"/>
              <a:t>, personal communication, April 17, 2016)</a:t>
            </a:r>
          </a:p>
        </p:txBody>
      </p:sp>
    </p:spTree>
    <p:extLst>
      <p:ext uri="{BB962C8B-B14F-4D97-AF65-F5344CB8AC3E}">
        <p14:creationId xmlns:p14="http://schemas.microsoft.com/office/powerpoint/2010/main" val="13661530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6436" y="609599"/>
            <a:ext cx="9905998" cy="762000"/>
          </a:xfrm>
        </p:spPr>
        <p:txBody>
          <a:bodyPr>
            <a:normAutofit/>
          </a:bodyPr>
          <a:lstStyle/>
          <a:p>
            <a:r>
              <a:rPr lang="en-US" sz="4000" b="1" dirty="0"/>
              <a:t>3. SALES PAGE 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529015" y="1486267"/>
            <a:ext cx="5041663" cy="4065034"/>
          </a:xfrm>
        </p:spPr>
      </p:pic>
      <p:sp>
        <p:nvSpPr>
          <p:cNvPr id="5" name="TextBox 4"/>
          <p:cNvSpPr txBox="1"/>
          <p:nvPr/>
        </p:nvSpPr>
        <p:spPr>
          <a:xfrm>
            <a:off x="764931" y="1672124"/>
            <a:ext cx="5354515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/>
              <a:t>Tracking the site’s sales page is the final conversion goal that I will propose. </a:t>
            </a:r>
          </a:p>
          <a:p>
            <a:pPr marL="285750" indent="-285750">
              <a:buFontTx/>
              <a:buChar char="-"/>
            </a:pPr>
            <a:r>
              <a:rPr lang="en-US" dirty="0"/>
              <a:t>The site features heavily into Right Start’s overall site. </a:t>
            </a:r>
          </a:p>
          <a:p>
            <a:pPr marL="285750" indent="-285750">
              <a:buFontTx/>
              <a:buChar char="-"/>
            </a:pPr>
            <a:r>
              <a:rPr lang="en-US" dirty="0"/>
              <a:t>In many ways, their site feels like a collection of google ads. </a:t>
            </a:r>
          </a:p>
          <a:p>
            <a:pPr marL="285750" indent="-285750">
              <a:buFontTx/>
              <a:buChar char="-"/>
            </a:pPr>
            <a:r>
              <a:rPr lang="en-US" dirty="0"/>
              <a:t>Tracking which conversions they gain from this site is the way they will be able to judge the efficacy of these ads. </a:t>
            </a:r>
          </a:p>
          <a:p>
            <a:pPr marL="285750" indent="-285750">
              <a:buFontTx/>
              <a:buChar char="-"/>
            </a:pPr>
            <a:r>
              <a:rPr lang="en-US" dirty="0"/>
              <a:t>Adds value as it this page can stimulate consumer buying that might not occur if items were regular price. </a:t>
            </a:r>
          </a:p>
          <a:p>
            <a:pPr marL="285750" indent="-285750">
              <a:buFontTx/>
              <a:buChar char="-"/>
            </a:pPr>
            <a:r>
              <a:rPr lang="en-US" dirty="0"/>
              <a:t>Can help initiate path to purchase. </a:t>
            </a:r>
          </a:p>
        </p:txBody>
      </p:sp>
    </p:spTree>
    <p:extLst>
      <p:ext uri="{BB962C8B-B14F-4D97-AF65-F5344CB8AC3E}">
        <p14:creationId xmlns:p14="http://schemas.microsoft.com/office/powerpoint/2010/main" val="12676055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SUGGESTIONS FOR FEATURES/FUNCTIONALITY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5229" y="2016367"/>
            <a:ext cx="9905998" cy="3124201"/>
          </a:xfrm>
        </p:spPr>
        <p:txBody>
          <a:bodyPr/>
          <a:lstStyle/>
          <a:p>
            <a:r>
              <a:rPr lang="en-US" sz="3200" b="1" dirty="0"/>
              <a:t>Sales page: </a:t>
            </a:r>
            <a:r>
              <a:rPr lang="en-US" dirty="0"/>
              <a:t>Poor design and layout. Ads do not include a “call to action,” nor do they truly illustrate savings (</a:t>
            </a:r>
            <a:r>
              <a:rPr lang="en-US" strike="sngStrike" dirty="0"/>
              <a:t>$45 </a:t>
            </a:r>
            <a:r>
              <a:rPr lang="en-US" dirty="0"/>
              <a:t>Now $29)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095986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sh">
  <a:themeElements>
    <a:clrScheme name="Mesh">
      <a:dk1>
        <a:sysClr val="windowText" lastClr="000000"/>
      </a:dk1>
      <a:lt1>
        <a:sysClr val="window" lastClr="FFFFFF"/>
      </a:lt1>
      <a:dk2>
        <a:srgbClr val="363D46"/>
      </a:dk2>
      <a:lt2>
        <a:srgbClr val="EBEBEB"/>
      </a:lt2>
      <a:accent1>
        <a:srgbClr val="6F6F6F"/>
      </a:accent1>
      <a:accent2>
        <a:srgbClr val="BFBFA5"/>
      </a:accent2>
      <a:accent3>
        <a:srgbClr val="DCD084"/>
      </a:accent3>
      <a:accent4>
        <a:srgbClr val="E7BF5F"/>
      </a:accent4>
      <a:accent5>
        <a:srgbClr val="E9A039"/>
      </a:accent5>
      <a:accent6>
        <a:srgbClr val="CF7133"/>
      </a:accent6>
      <a:hlink>
        <a:srgbClr val="F28943"/>
      </a:hlink>
      <a:folHlink>
        <a:srgbClr val="F1B76C"/>
      </a:folHlink>
    </a:clrScheme>
    <a:fontScheme name="Mesh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Mesh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84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000000">
                <a:alpha val="5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25400" h="25400" prst="slop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28000"/>
                <a:satMod val="94000"/>
                <a:lumMod val="20000"/>
              </a:schemeClr>
              <a:schemeClr val="phClr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sh" id="{789EC3FE-34FD-429C-9918-760025E6C145}" vid="{B8BE45C0-8141-4D58-8C71-A009BC26FBB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Mesh</Template>
  <TotalTime>360</TotalTime>
  <Words>520</Words>
  <Application>Microsoft Office PowerPoint</Application>
  <PresentationFormat>Widescreen</PresentationFormat>
  <Paragraphs>48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Century Gothic</vt:lpstr>
      <vt:lpstr>Mesh</vt:lpstr>
      <vt:lpstr>RIGHT START: ANALYTICS AUDIT</vt:lpstr>
      <vt:lpstr>Pre-existing Tracked Conversions </vt:lpstr>
      <vt:lpstr>PROPOSED CONVERSIONS </vt:lpstr>
      <vt:lpstr>2. BABY Registry SIGN UPS  </vt:lpstr>
      <vt:lpstr>INTERVIEW ON REGISTRIES:</vt:lpstr>
      <vt:lpstr>3. SALES PAGE </vt:lpstr>
      <vt:lpstr>SUGGESTIONS FOR FEATURES/FUNCTIONALITY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RIGHT START: ANALYTICS AUDIT</dc:title>
  <dc:creator>adam.mohrbacher@gmail.com</dc:creator>
  <cp:lastModifiedBy>adam.mohrbacher@gmail.com</cp:lastModifiedBy>
  <cp:revision>33</cp:revision>
  <dcterms:created xsi:type="dcterms:W3CDTF">2016-04-17T22:33:19Z</dcterms:created>
  <dcterms:modified xsi:type="dcterms:W3CDTF">2016-04-18T04:33:45Z</dcterms:modified>
</cp:coreProperties>
</file>